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61" r:id="rId5"/>
    <p:sldId id="272" r:id="rId6"/>
    <p:sldId id="262" r:id="rId7"/>
    <p:sldId id="275" r:id="rId8"/>
    <p:sldId id="279" r:id="rId9"/>
    <p:sldId id="281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0" autoAdjust="0"/>
    <p:restoredTop sz="94849" autoAdjust="0"/>
  </p:normalViewPr>
  <p:slideViewPr>
    <p:cSldViewPr>
      <p:cViewPr>
        <p:scale>
          <a:sx n="80" d="100"/>
          <a:sy n="80" d="100"/>
        </p:scale>
        <p:origin x="-9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529DA-4B7C-423F-81DB-6CFD5E3D0ADC}" type="doc">
      <dgm:prSet loTypeId="urn:microsoft.com/office/officeart/2005/8/layout/hProcess9" loCatId="process" qsTypeId="urn:microsoft.com/office/officeart/2005/8/quickstyle/simple5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3B4B4076-233A-4C9F-A8D2-C66FB98B7F76}">
      <dgm:prSet phldrT="[Text]" custT="1"/>
      <dgm:spPr/>
      <dgm:t>
        <a:bodyPr/>
        <a:lstStyle/>
        <a:p>
          <a:pPr algn="ctr"/>
          <a:r>
            <a:rPr lang="uk-U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Концепція</a:t>
          </a:r>
        </a:p>
        <a:p>
          <a:pPr algn="l"/>
          <a:endParaRPr lang="en-US" sz="1300" b="1" kern="1200" dirty="0"/>
        </a:p>
      </dgm:t>
    </dgm:pt>
    <dgm:pt modelId="{52609B08-20DA-4F0B-86A7-5DAA2617C4B7}" type="parTrans" cxnId="{9667A6C6-B80B-4EFF-8D95-56FE0623E458}">
      <dgm:prSet/>
      <dgm:spPr/>
      <dgm:t>
        <a:bodyPr/>
        <a:lstStyle/>
        <a:p>
          <a:endParaRPr lang="en-US"/>
        </a:p>
      </dgm:t>
    </dgm:pt>
    <dgm:pt modelId="{3F1F5BA9-3F6F-43E1-999C-B228902F6D1A}" type="sibTrans" cxnId="{9667A6C6-B80B-4EFF-8D95-56FE0623E458}">
      <dgm:prSet/>
      <dgm:spPr/>
      <dgm:t>
        <a:bodyPr/>
        <a:lstStyle/>
        <a:p>
          <a:endParaRPr lang="en-US"/>
        </a:p>
      </dgm:t>
    </dgm:pt>
    <dgm:pt modelId="{2D8BB8AD-33AD-4128-B80C-D3B16F343070}">
      <dgm:prSet phldrT="[Text]" custT="1"/>
      <dgm:spPr/>
      <dgm:t>
        <a:bodyPr/>
        <a:lstStyle/>
        <a:p>
          <a:pPr algn="l"/>
          <a:r>
            <a:rPr lang="uk-UA" sz="1300" b="1" kern="0" spc="4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Формування нової генерації державних службовців</a:t>
          </a:r>
          <a:endParaRPr lang="en-US" sz="1300" b="1" kern="0" spc="4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rlin Sans FB" pitchFamily="34" charset="0"/>
          </a:endParaRPr>
        </a:p>
      </dgm:t>
    </dgm:pt>
    <dgm:pt modelId="{A8C1ADE9-730E-4582-92DA-79E305F42755}" type="parTrans" cxnId="{1A6757D2-537B-46DD-98F4-D63EDE2F7A6C}">
      <dgm:prSet/>
      <dgm:spPr/>
      <dgm:t>
        <a:bodyPr/>
        <a:lstStyle/>
        <a:p>
          <a:endParaRPr lang="en-US"/>
        </a:p>
      </dgm:t>
    </dgm:pt>
    <dgm:pt modelId="{BFAC7E68-3BAA-4A1A-A5F8-BA9E21528B48}" type="sibTrans" cxnId="{1A6757D2-537B-46DD-98F4-D63EDE2F7A6C}">
      <dgm:prSet/>
      <dgm:spPr/>
      <dgm:t>
        <a:bodyPr/>
        <a:lstStyle/>
        <a:p>
          <a:endParaRPr lang="en-US"/>
        </a:p>
      </dgm:t>
    </dgm:pt>
    <dgm:pt modelId="{9BA50D57-DBF6-49DF-B5B8-A55FDC6E415C}">
      <dgm:prSet phldrT="[Text]" custT="1"/>
      <dgm:spPr/>
      <dgm:t>
        <a:bodyPr/>
        <a:lstStyle/>
        <a:p>
          <a:pPr algn="ctr"/>
          <a:r>
            <a: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Перспектива довготермінова</a:t>
          </a:r>
        </a:p>
      </dgm:t>
    </dgm:pt>
    <dgm:pt modelId="{4E8B306A-1BBD-4D17-979C-630E919DFB88}" type="sibTrans" cxnId="{D19D8516-5E7F-4A68-A45E-F93D7B27DE2F}">
      <dgm:prSet/>
      <dgm:spPr/>
      <dgm:t>
        <a:bodyPr/>
        <a:lstStyle/>
        <a:p>
          <a:endParaRPr lang="en-US"/>
        </a:p>
      </dgm:t>
    </dgm:pt>
    <dgm:pt modelId="{1A2817E4-8B33-432D-9741-7F7065BBA7F7}" type="parTrans" cxnId="{D19D8516-5E7F-4A68-A45E-F93D7B27DE2F}">
      <dgm:prSet/>
      <dgm:spPr/>
      <dgm:t>
        <a:bodyPr/>
        <a:lstStyle/>
        <a:p>
          <a:endParaRPr lang="en-US"/>
        </a:p>
      </dgm:t>
    </dgm:pt>
    <dgm:pt modelId="{4DE466CC-FF1A-4CEF-83CB-D5E8373AA1A7}">
      <dgm:prSet phldrT="[Text]" custT="1"/>
      <dgm:spPr/>
      <dgm:t>
        <a:bodyPr/>
        <a:lstStyle/>
        <a:p>
          <a:pPr algn="ctr"/>
          <a:r>
            <a: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Перспектива которткотермінова 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40E295-6B84-4824-B3D1-316E13570EA8}" type="parTrans" cxnId="{B01369F0-E055-4EA4-8140-CD52CD096689}">
      <dgm:prSet/>
      <dgm:spPr/>
      <dgm:t>
        <a:bodyPr/>
        <a:lstStyle/>
        <a:p>
          <a:endParaRPr lang="uk-UA"/>
        </a:p>
      </dgm:t>
    </dgm:pt>
    <dgm:pt modelId="{A5C30884-AD2D-418B-B0CA-598E5F99B1CB}" type="sibTrans" cxnId="{B01369F0-E055-4EA4-8140-CD52CD096689}">
      <dgm:prSet/>
      <dgm:spPr/>
      <dgm:t>
        <a:bodyPr/>
        <a:lstStyle/>
        <a:p>
          <a:endParaRPr lang="uk-UA"/>
        </a:p>
      </dgm:t>
    </dgm:pt>
    <dgm:pt modelId="{198D8D2C-788D-4D81-9D78-FB96A31883BE}">
      <dgm:prSet phldrT="[Text]" custT="1"/>
      <dgm:spPr/>
      <dgm:t>
        <a:bodyPr/>
        <a:lstStyle/>
        <a:p>
          <a:pPr algn="l"/>
          <a:r>
            <a:rPr lang="uk-UA" sz="13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Формування кадрового потенціалу для органів виконавчої влади за </a:t>
          </a:r>
          <a:r>
            <a:rPr lang="uk-UA" sz="1300" b="1" i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рахунок ініці</a:t>
          </a:r>
          <a:r>
            <a:rPr lang="en-US" sz="1300" b="1" i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uk-UA" sz="1300" b="1" i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ативних</a:t>
          </a:r>
          <a:r>
            <a:rPr lang="uk-UA" sz="13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обдарованих та кваліфікованих фахівців</a:t>
          </a:r>
          <a:endParaRPr lang="uk-UA" sz="1300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345472-EEDC-4D03-8F83-166F59E90831}" type="parTrans" cxnId="{A2C8B06A-70B8-48FB-85D2-05C5B9D70F7B}">
      <dgm:prSet/>
      <dgm:spPr/>
      <dgm:t>
        <a:bodyPr/>
        <a:lstStyle/>
        <a:p>
          <a:endParaRPr lang="uk-UA"/>
        </a:p>
      </dgm:t>
    </dgm:pt>
    <dgm:pt modelId="{F24B2395-A383-4735-889F-748BE0DC5C72}" type="sibTrans" cxnId="{A2C8B06A-70B8-48FB-85D2-05C5B9D70F7B}">
      <dgm:prSet/>
      <dgm:spPr/>
      <dgm:t>
        <a:bodyPr/>
        <a:lstStyle/>
        <a:p>
          <a:endParaRPr lang="uk-UA"/>
        </a:p>
      </dgm:t>
    </dgm:pt>
    <dgm:pt modelId="{A809E276-E84A-40E1-9F15-DD3DCA0005A3}">
      <dgm:prSet phldrT="[Text]" custT="1"/>
      <dgm:spPr/>
      <dgm:t>
        <a:bodyPr/>
        <a:lstStyle/>
        <a:p>
          <a:pPr algn="l"/>
          <a:r>
            <a:rPr lang="uk-U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Формування «резервістів» - майбутнього покоління державних службовців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44361B-628A-4532-B857-2CB763ED0A5B}" type="sibTrans" cxnId="{A6913866-5825-4B67-9F82-62014A7F8897}">
      <dgm:prSet/>
      <dgm:spPr/>
      <dgm:t>
        <a:bodyPr/>
        <a:lstStyle/>
        <a:p>
          <a:endParaRPr lang="en-US"/>
        </a:p>
      </dgm:t>
    </dgm:pt>
    <dgm:pt modelId="{DC3DB3CC-B237-4B06-9208-67E99C2DA484}" type="parTrans" cxnId="{A6913866-5825-4B67-9F82-62014A7F8897}">
      <dgm:prSet/>
      <dgm:spPr/>
      <dgm:t>
        <a:bodyPr/>
        <a:lstStyle/>
        <a:p>
          <a:endParaRPr lang="en-US"/>
        </a:p>
      </dgm:t>
    </dgm:pt>
    <dgm:pt modelId="{9E339298-2A5C-4246-8CAF-5244725CB222}" type="pres">
      <dgm:prSet presAssocID="{1C7529DA-4B7C-423F-81DB-6CFD5E3D0AD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B1A5EDF-FFAF-478E-8D2B-3BDB8DE164BE}" type="pres">
      <dgm:prSet presAssocID="{1C7529DA-4B7C-423F-81DB-6CFD5E3D0ADC}" presName="arrow" presStyleLbl="bgShp" presStyleIdx="0" presStyleCnt="1" custScaleX="117647" custLinFactNeighborX="6597" custLinFactNeighborY="-1667"/>
      <dgm:spPr/>
      <dgm:t>
        <a:bodyPr/>
        <a:lstStyle/>
        <a:p>
          <a:endParaRPr lang="uk-UA"/>
        </a:p>
      </dgm:t>
    </dgm:pt>
    <dgm:pt modelId="{B4DA1FAB-DFEA-4BDD-A77B-F30000D38F8A}" type="pres">
      <dgm:prSet presAssocID="{1C7529DA-4B7C-423F-81DB-6CFD5E3D0ADC}" presName="linearProcess" presStyleCnt="0"/>
      <dgm:spPr/>
      <dgm:t>
        <a:bodyPr/>
        <a:lstStyle/>
        <a:p>
          <a:endParaRPr lang="uk-UA"/>
        </a:p>
      </dgm:t>
    </dgm:pt>
    <dgm:pt modelId="{4C5390E4-7E30-41F7-AE5D-0D9C675AD3CF}" type="pres">
      <dgm:prSet presAssocID="{3B4B4076-233A-4C9F-A8D2-C66FB98B7F76}" presName="textNode" presStyleLbl="node1" presStyleIdx="0" presStyleCnt="3" custScaleX="81287" custScaleY="116790" custLinFactNeighborX="-27401" custLinFactNeighborY="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3DD1E05-6A99-4111-953F-56159A6FF57B}" type="pres">
      <dgm:prSet presAssocID="{3F1F5BA9-3F6F-43E1-999C-B228902F6D1A}" presName="sibTrans" presStyleCnt="0"/>
      <dgm:spPr/>
      <dgm:t>
        <a:bodyPr/>
        <a:lstStyle/>
        <a:p>
          <a:endParaRPr lang="uk-UA"/>
        </a:p>
      </dgm:t>
    </dgm:pt>
    <dgm:pt modelId="{72094EA0-48DE-43E5-BA77-7D48D96C2C5D}" type="pres">
      <dgm:prSet presAssocID="{4DE466CC-FF1A-4CEF-83CB-D5E8373AA1A7}" presName="textNode" presStyleLbl="node1" presStyleIdx="1" presStyleCnt="3" custScaleX="94215" custScaleY="116790" custLinFactX="-70" custLinFactNeighborX="-100000" custLinFactNeighborY="-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59659F-5A34-424A-B3E7-015F6A87EE2B}" type="pres">
      <dgm:prSet presAssocID="{A5C30884-AD2D-418B-B0CA-598E5F99B1CB}" presName="sibTrans" presStyleCnt="0"/>
      <dgm:spPr/>
      <dgm:t>
        <a:bodyPr/>
        <a:lstStyle/>
        <a:p>
          <a:endParaRPr lang="uk-UA"/>
        </a:p>
      </dgm:t>
    </dgm:pt>
    <dgm:pt modelId="{E4CB2DD5-708D-4AE3-A0E7-B960FB872D38}" type="pres">
      <dgm:prSet presAssocID="{9BA50D57-DBF6-49DF-B5B8-A55FDC6E415C}" presName="textNode" presStyleLbl="node1" presStyleIdx="2" presStyleCnt="3" custScaleX="91784" custScaleY="116790" custLinFactX="-10662" custLinFactNeighborX="-100000" custLinFactNeighborY="-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C8B06A-70B8-48FB-85D2-05C5B9D70F7B}" srcId="{4DE466CC-FF1A-4CEF-83CB-D5E8373AA1A7}" destId="{198D8D2C-788D-4D81-9D78-FB96A31883BE}" srcOrd="0" destOrd="0" parTransId="{42345472-EEDC-4D03-8F83-166F59E90831}" sibTransId="{F24B2395-A383-4735-889F-748BE0DC5C72}"/>
    <dgm:cxn modelId="{E3FFBAC4-205B-4434-81A6-06A819CF93CD}" type="presOf" srcId="{4DE466CC-FF1A-4CEF-83CB-D5E8373AA1A7}" destId="{72094EA0-48DE-43E5-BA77-7D48D96C2C5D}" srcOrd="0" destOrd="0" presId="urn:microsoft.com/office/officeart/2005/8/layout/hProcess9"/>
    <dgm:cxn modelId="{D19D8516-5E7F-4A68-A45E-F93D7B27DE2F}" srcId="{1C7529DA-4B7C-423F-81DB-6CFD5E3D0ADC}" destId="{9BA50D57-DBF6-49DF-B5B8-A55FDC6E415C}" srcOrd="2" destOrd="0" parTransId="{1A2817E4-8B33-432D-9741-7F7065BBA7F7}" sibTransId="{4E8B306A-1BBD-4D17-979C-630E919DFB88}"/>
    <dgm:cxn modelId="{B01369F0-E055-4EA4-8140-CD52CD096689}" srcId="{1C7529DA-4B7C-423F-81DB-6CFD5E3D0ADC}" destId="{4DE466CC-FF1A-4CEF-83CB-D5E8373AA1A7}" srcOrd="1" destOrd="0" parTransId="{8C40E295-6B84-4824-B3D1-316E13570EA8}" sibTransId="{A5C30884-AD2D-418B-B0CA-598E5F99B1CB}"/>
    <dgm:cxn modelId="{23035C44-3B63-4C27-AFFC-5690BE25D349}" type="presOf" srcId="{198D8D2C-788D-4D81-9D78-FB96A31883BE}" destId="{72094EA0-48DE-43E5-BA77-7D48D96C2C5D}" srcOrd="0" destOrd="1" presId="urn:microsoft.com/office/officeart/2005/8/layout/hProcess9"/>
    <dgm:cxn modelId="{4B3F00DC-0654-45CB-A8B8-C8A518A2C14A}" type="presOf" srcId="{3B4B4076-233A-4C9F-A8D2-C66FB98B7F76}" destId="{4C5390E4-7E30-41F7-AE5D-0D9C675AD3CF}" srcOrd="0" destOrd="0" presId="urn:microsoft.com/office/officeart/2005/8/layout/hProcess9"/>
    <dgm:cxn modelId="{64238FC5-4EA5-4047-968B-4959FC75365E}" type="presOf" srcId="{9BA50D57-DBF6-49DF-B5B8-A55FDC6E415C}" destId="{E4CB2DD5-708D-4AE3-A0E7-B960FB872D38}" srcOrd="0" destOrd="0" presId="urn:microsoft.com/office/officeart/2005/8/layout/hProcess9"/>
    <dgm:cxn modelId="{1A6757D2-537B-46DD-98F4-D63EDE2F7A6C}" srcId="{3B4B4076-233A-4C9F-A8D2-C66FB98B7F76}" destId="{2D8BB8AD-33AD-4128-B80C-D3B16F343070}" srcOrd="0" destOrd="0" parTransId="{A8C1ADE9-730E-4582-92DA-79E305F42755}" sibTransId="{BFAC7E68-3BAA-4A1A-A5F8-BA9E21528B48}"/>
    <dgm:cxn modelId="{A6913866-5825-4B67-9F82-62014A7F8897}" srcId="{9BA50D57-DBF6-49DF-B5B8-A55FDC6E415C}" destId="{A809E276-E84A-40E1-9F15-DD3DCA0005A3}" srcOrd="0" destOrd="0" parTransId="{DC3DB3CC-B237-4B06-9208-67E99C2DA484}" sibTransId="{4944361B-628A-4532-B857-2CB763ED0A5B}"/>
    <dgm:cxn modelId="{1AEEF852-B25E-4F19-BBAB-8F93EBDBC279}" type="presOf" srcId="{1C7529DA-4B7C-423F-81DB-6CFD5E3D0ADC}" destId="{9E339298-2A5C-4246-8CAF-5244725CB222}" srcOrd="0" destOrd="0" presId="urn:microsoft.com/office/officeart/2005/8/layout/hProcess9"/>
    <dgm:cxn modelId="{9667A6C6-B80B-4EFF-8D95-56FE0623E458}" srcId="{1C7529DA-4B7C-423F-81DB-6CFD5E3D0ADC}" destId="{3B4B4076-233A-4C9F-A8D2-C66FB98B7F76}" srcOrd="0" destOrd="0" parTransId="{52609B08-20DA-4F0B-86A7-5DAA2617C4B7}" sibTransId="{3F1F5BA9-3F6F-43E1-999C-B228902F6D1A}"/>
    <dgm:cxn modelId="{4EA51A07-888E-435F-A6CA-218E9484A453}" type="presOf" srcId="{A809E276-E84A-40E1-9F15-DD3DCA0005A3}" destId="{E4CB2DD5-708D-4AE3-A0E7-B960FB872D38}" srcOrd="0" destOrd="1" presId="urn:microsoft.com/office/officeart/2005/8/layout/hProcess9"/>
    <dgm:cxn modelId="{5B9D35B2-C9C4-48C0-A52C-4D54777F39D8}" type="presOf" srcId="{2D8BB8AD-33AD-4128-B80C-D3B16F343070}" destId="{4C5390E4-7E30-41F7-AE5D-0D9C675AD3CF}" srcOrd="0" destOrd="1" presId="urn:microsoft.com/office/officeart/2005/8/layout/hProcess9"/>
    <dgm:cxn modelId="{7B2F7CA0-9B72-4DB7-966B-01843D103EFE}" type="presParOf" srcId="{9E339298-2A5C-4246-8CAF-5244725CB222}" destId="{1B1A5EDF-FFAF-478E-8D2B-3BDB8DE164BE}" srcOrd="0" destOrd="0" presId="urn:microsoft.com/office/officeart/2005/8/layout/hProcess9"/>
    <dgm:cxn modelId="{3D3C2EEE-3666-44DC-8047-663DE4474B7B}" type="presParOf" srcId="{9E339298-2A5C-4246-8CAF-5244725CB222}" destId="{B4DA1FAB-DFEA-4BDD-A77B-F30000D38F8A}" srcOrd="1" destOrd="0" presId="urn:microsoft.com/office/officeart/2005/8/layout/hProcess9"/>
    <dgm:cxn modelId="{3B1EE271-6E10-44BC-A2BE-59E36EE96F69}" type="presParOf" srcId="{B4DA1FAB-DFEA-4BDD-A77B-F30000D38F8A}" destId="{4C5390E4-7E30-41F7-AE5D-0D9C675AD3CF}" srcOrd="0" destOrd="0" presId="urn:microsoft.com/office/officeart/2005/8/layout/hProcess9"/>
    <dgm:cxn modelId="{B0DFB903-C1FC-43E6-B031-DB075519161E}" type="presParOf" srcId="{B4DA1FAB-DFEA-4BDD-A77B-F30000D38F8A}" destId="{B3DD1E05-6A99-4111-953F-56159A6FF57B}" srcOrd="1" destOrd="0" presId="urn:microsoft.com/office/officeart/2005/8/layout/hProcess9"/>
    <dgm:cxn modelId="{FEFF2D25-66E6-4ECC-A9BA-75424768BA8F}" type="presParOf" srcId="{B4DA1FAB-DFEA-4BDD-A77B-F30000D38F8A}" destId="{72094EA0-48DE-43E5-BA77-7D48D96C2C5D}" srcOrd="2" destOrd="0" presId="urn:microsoft.com/office/officeart/2005/8/layout/hProcess9"/>
    <dgm:cxn modelId="{8028CD2E-15B9-4B9C-9E87-CCA7235E2071}" type="presParOf" srcId="{B4DA1FAB-DFEA-4BDD-A77B-F30000D38F8A}" destId="{9059659F-5A34-424A-B3E7-015F6A87EE2B}" srcOrd="3" destOrd="0" presId="urn:microsoft.com/office/officeart/2005/8/layout/hProcess9"/>
    <dgm:cxn modelId="{A853571C-9275-4CFF-94CC-018015EBEFE7}" type="presParOf" srcId="{B4DA1FAB-DFEA-4BDD-A77B-F30000D38F8A}" destId="{E4CB2DD5-708D-4AE3-A0E7-B960FB872D3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4C0264-618A-4E82-9A14-B8771208BDCB}" type="datetimeFigureOut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D18F17-B55D-40A7-921B-B3319B35A86F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На початку презента</a:t>
            </a:r>
            <a:r>
              <a:rPr lang="uk-UA" smtClean="0"/>
              <a:t>ції вказати тривалість.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8A8992-B976-4CFC-842D-2F67D575EA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4C26C-C258-4E75-B424-3D37F92C58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1900CD-5C46-4231-8748-B008A30C70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Вставити бланк та стрілкою вказати місце заповнення.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CA4B0C-1C7F-437D-9FF1-A065C7AC60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/>
              <a:t>Додаємо бланк.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/>
              <a:t>Індивідуальний план складає відповідальна особа від департаменту разом з особою що навчається.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/>
              <a:t>Стрілкою в документі вказуємо місце заповнення документу: 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 smtClean="0"/>
              <a:t>місце заповнення плану;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 smtClean="0"/>
              <a:t>Місце погодження індивідуального плану.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/>
              <a:t>		 </a:t>
            </a:r>
            <a:endParaRPr lang="uk-UA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6E197E-8072-4C82-9CC3-AA6FA77B62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1.На бланку «індивідуальний план» складаємо план спільних зустрічей.</a:t>
            </a:r>
          </a:p>
          <a:p>
            <a:pPr eaLnBrk="1" hangingPunct="1">
              <a:spcBef>
                <a:spcPct val="0"/>
              </a:spcBef>
            </a:pPr>
            <a:r>
              <a:rPr lang="uk-UA" smtClean="0"/>
              <a:t>Зустрічі рекомендовано організовувати 1 роз на 2 тижні.</a:t>
            </a:r>
          </a:p>
          <a:p>
            <a:pPr eaLnBrk="1" hangingPunct="1">
              <a:spcBef>
                <a:spcPct val="0"/>
              </a:spcBef>
            </a:pPr>
            <a:endParaRPr lang="uk-UA" smtClean="0"/>
          </a:p>
          <a:p>
            <a:pPr eaLnBrk="1" hangingPunct="1">
              <a:spcBef>
                <a:spcPct val="0"/>
              </a:spcBef>
            </a:pPr>
            <a:r>
              <a:rPr lang="uk-UA" smtClean="0"/>
              <a:t>2.Графік зустрічей подається у відділ кадрів.</a:t>
            </a:r>
          </a:p>
          <a:p>
            <a:pPr eaLnBrk="1" hangingPunct="1">
              <a:spcBef>
                <a:spcPct val="0"/>
              </a:spcBef>
            </a:pPr>
            <a:r>
              <a:rPr lang="uk-UA" smtClean="0"/>
              <a:t>Відділ кадрів у свою чергу зводить графіки зустрічей усіх департаментів у єдиний,</a:t>
            </a:r>
          </a:p>
          <a:p>
            <a:pPr eaLnBrk="1" hangingPunct="1">
              <a:spcBef>
                <a:spcPct val="0"/>
              </a:spcBef>
            </a:pPr>
            <a:r>
              <a:rPr lang="uk-UA" smtClean="0"/>
              <a:t> та подає Голові ЛОДА на погодження.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BB01B9-DF00-4361-B953-941B19DF81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Контрольні зустрічі, як ми вже зазначали, відбуваються орієнтовно 1 раз на 2 тижні, </a:t>
            </a:r>
          </a:p>
          <a:p>
            <a:pPr eaLnBrk="1" hangingPunct="1">
              <a:spcBef>
                <a:spcPct val="0"/>
              </a:spcBef>
            </a:pPr>
            <a:r>
              <a:rPr lang="uk-UA" smtClean="0"/>
              <a:t>теми зустрічей та результати заносимо у відповідну частину «індивідуального плану».</a:t>
            </a:r>
          </a:p>
          <a:p>
            <a:pPr eaLnBrk="1" hangingPunct="1">
              <a:spcBef>
                <a:spcPct val="0"/>
              </a:spcBef>
            </a:pPr>
            <a:endParaRPr lang="uk-UA" smtClean="0"/>
          </a:p>
          <a:p>
            <a:pPr eaLnBrk="1" hangingPunct="1">
              <a:spcBef>
                <a:spcPct val="0"/>
              </a:spcBef>
            </a:pPr>
            <a:r>
              <a:rPr lang="uk-UA" smtClean="0"/>
              <a:t>Рекомендуємо вести протокол зустрічей.</a:t>
            </a:r>
          </a:p>
          <a:p>
            <a:pPr eaLnBrk="1" hangingPunct="1">
              <a:spcBef>
                <a:spcPct val="0"/>
              </a:spcBef>
            </a:pPr>
            <a:endParaRPr lang="uk-UA" smtClean="0"/>
          </a:p>
          <a:p>
            <a:pPr eaLnBrk="1" hangingPunct="1">
              <a:spcBef>
                <a:spcPct val="0"/>
              </a:spcBef>
            </a:pPr>
            <a:r>
              <a:rPr lang="uk-UA" smtClean="0"/>
              <a:t>Бланк додаємо + стрілку.</a:t>
            </a:r>
          </a:p>
          <a:p>
            <a:pPr eaLnBrk="1" hangingPunct="1">
              <a:spcBef>
                <a:spcPct val="0"/>
              </a:spcBef>
            </a:pPr>
            <a:endParaRPr lang="uk-UA" smtClean="0"/>
          </a:p>
          <a:p>
            <a:pPr eaLnBrk="1" hangingPunct="1">
              <a:spcBef>
                <a:spcPct val="0"/>
              </a:spcBef>
            </a:pPr>
            <a:r>
              <a:rPr lang="uk-UA" smtClean="0"/>
              <a:t>За результатами першої контрольної  зустрічі керівники департаментів готують списки тих учасників програми, яких рекомендують на мотиваційну зустріч з Головою ЛОДА</a:t>
            </a:r>
          </a:p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484E1A-87E6-47CA-A0BB-77E9992C7C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uk-UA" smtClean="0"/>
              <a:t>Особа яка навчалася подає керівнику департаменту звіт на бланку.</a:t>
            </a:r>
          </a:p>
          <a:p>
            <a:pPr eaLnBrk="1" hangingPunct="1">
              <a:spcBef>
                <a:spcPct val="0"/>
              </a:spcBef>
            </a:pPr>
            <a:r>
              <a:rPr lang="uk-UA" smtClean="0"/>
              <a:t>Підложка це зображення бланку звіту.</a:t>
            </a:r>
          </a:p>
          <a:p>
            <a:pPr eaLnBrk="1" hangingPunct="1">
              <a:spcBef>
                <a:spcPct val="0"/>
              </a:spcBef>
            </a:pPr>
            <a:endParaRPr lang="uk-UA" smtClean="0"/>
          </a:p>
          <a:p>
            <a:pPr eaLnBrk="1" hangingPunct="1">
              <a:spcBef>
                <a:spcPct val="0"/>
              </a:spcBef>
            </a:pPr>
            <a:r>
              <a:rPr lang="uk-UA" smtClean="0"/>
              <a:t>Поверх має йти «Як оцінюємо?»</a:t>
            </a:r>
          </a:p>
          <a:p>
            <a:pPr eaLnBrk="1" hangingPunct="1">
              <a:spcBef>
                <a:spcPct val="0"/>
              </a:spcBef>
            </a:pPr>
            <a:r>
              <a:rPr lang="uk-UA" smtClean="0"/>
              <a:t>	«Що важливо?»</a:t>
            </a:r>
          </a:p>
          <a:p>
            <a:pPr eaLnBrk="1" hangingPunct="1">
              <a:spcBef>
                <a:spcPct val="0"/>
              </a:spcBef>
            </a:pPr>
            <a:r>
              <a:rPr lang="uk-UA" smtClean="0"/>
              <a:t>  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4C3A12-D398-4D7D-90A2-F2C891EC0A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E9A2D4-C529-4968-B08E-D09555D59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00557DA4-043F-4D78-B358-A50BED8CDC2B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09E2EB-4B02-4E87-8ED0-3712337B79BE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DC2E-DC4B-4C3C-9499-9BBDC224B8B8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2F00-740A-4ED0-A74C-3012D1944D18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248D-7F59-4822-971B-570FA7F56B84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AF6BF-231E-43C1-8C67-E7C862059292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CCB8-DB6D-4B54-8487-89D062AA6977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63254-1809-4723-AB37-947EEAFCDB56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3627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E3E85-8064-4A03-8220-481C812BBF91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3674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B73C8-27E9-4517-BB15-EF307B039DAE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9E54-42F1-4DC2-ACD6-DF326D632316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F4E92-D90A-4BCA-8DB5-F83588E547A0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DAF20-CC49-41C2-BDF8-777241E9E4EA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77A1-11F1-4E4E-B8D1-3AE7A2534BAA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F4F0-7AD9-4BE6-888E-625B83105174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7F222-EC12-4241-9B45-C35DA9ED734E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A04D-CE7B-4EB5-9E73-F45F003A01A2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4C325-8F17-4EB2-BE07-85D94F91DC70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B7F7-0AF8-43A3-BCCC-062131FE4C2A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1E6EB-FD77-468C-8E08-2FBB02B643AF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C5D42-36E5-4B55-BD23-C991F21424AD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01870-6B82-49F7-B528-EFE8D8F7EC87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68288"/>
            <a:ext cx="8229600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3658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FE1A0D-52A1-4E1B-AC50-61248230A03A}" type="datetime1">
              <a:rPr lang="en-US"/>
              <a:pPr>
                <a:defRPr/>
              </a:pPr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7463"/>
            <a:ext cx="4259263" cy="300037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bg-BG"/>
              <a:t>Ваша емблема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365875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97A067-9DFD-474B-A760-343A3341785C}" type="slidenum">
              <a:rPr lang="en-US"/>
              <a:pPr>
                <a:defRPr/>
              </a:pPr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hf sldNum="0" hdr="0" dt="0"/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C1CBB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338" y="776288"/>
            <a:ext cx="8061325" cy="1284287"/>
          </a:xfrm>
        </p:spPr>
        <p:txBody>
          <a:bodyPr/>
          <a:lstStyle/>
          <a:p>
            <a:pPr marL="0" indent="484188" eaLnBrk="1" hangingPunct="1"/>
            <a:r>
              <a:rPr lang="uk-UA" sz="4000" smtClean="0">
                <a:ln>
                  <a:noFill/>
                </a:ln>
              </a:rPr>
              <a:t>«Реалізуй себе у владі»</a:t>
            </a:r>
            <a:br>
              <a:rPr lang="uk-UA" sz="4000" smtClean="0">
                <a:ln>
                  <a:noFill/>
                </a:ln>
              </a:rPr>
            </a:br>
            <a:r>
              <a:rPr lang="uk-UA" sz="3200" smtClean="0">
                <a:ln>
                  <a:noFill/>
                </a:ln>
              </a:rPr>
              <a:t>навчання талановитої молоді</a:t>
            </a:r>
            <a:endParaRPr lang="uk-UA" sz="4000" smtClean="0">
              <a:ln>
                <a:noFill/>
              </a:ln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35560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endParaRPr lang="en-US" smtClean="0">
              <a:solidFill>
                <a:srgbClr val="9EB160"/>
              </a:solidFill>
            </a:endParaRPr>
          </a:p>
          <a:p>
            <a:pPr marR="0" eaLnBrk="1" hangingPunct="1">
              <a:spcBef>
                <a:spcPct val="0"/>
              </a:spcBef>
            </a:pPr>
            <a:endParaRPr lang="en-US" smtClean="0">
              <a:solidFill>
                <a:srgbClr val="9EB160"/>
              </a:solidFill>
            </a:endParaRPr>
          </a:p>
          <a:p>
            <a:pPr marR="0" eaLnBrk="1" hangingPunct="1">
              <a:spcBef>
                <a:spcPct val="0"/>
              </a:spcBef>
            </a:pPr>
            <a:r>
              <a:rPr lang="uk-UA" sz="4400" b="1" smtClean="0">
                <a:solidFill>
                  <a:srgbClr val="9EB160"/>
                </a:solidFill>
              </a:rPr>
              <a:t>Методика проведення навчання</a:t>
            </a:r>
          </a:p>
          <a:p>
            <a:pPr marR="0" eaLnBrk="1" hangingPunct="1">
              <a:spcBef>
                <a:spcPct val="0"/>
              </a:spcBef>
            </a:pPr>
            <a:endParaRPr lang="uk-UA" sz="4400" b="1" smtClean="0">
              <a:solidFill>
                <a:srgbClr val="9EB160"/>
              </a:solidFill>
            </a:endParaRPr>
          </a:p>
          <a:p>
            <a:pPr marR="0" eaLnBrk="1" hangingPunct="1">
              <a:spcBef>
                <a:spcPct val="0"/>
              </a:spcBef>
            </a:pPr>
            <a:r>
              <a:rPr lang="uk-UA" sz="1600" b="1" smtClean="0">
                <a:solidFill>
                  <a:srgbClr val="9EB160"/>
                </a:solidFill>
              </a:rPr>
              <a:t>Відділ кадрової роботи та нагород</a:t>
            </a:r>
            <a:endParaRPr lang="en-US" sz="1600" b="1" smtClean="0">
              <a:solidFill>
                <a:srgbClr val="9EB160"/>
              </a:solidFill>
            </a:endParaRPr>
          </a:p>
        </p:txBody>
      </p:sp>
      <p:pic>
        <p:nvPicPr>
          <p:cNvPr id="14339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661025"/>
            <a:ext cx="8223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62513" y="6342063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ЛОДА</a:t>
            </a:r>
            <a:endParaRPr lang="uk-UA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17888"/>
          </a:xfrm>
        </p:spPr>
        <p:txBody>
          <a:bodyPr/>
          <a:lstStyle/>
          <a:p>
            <a:pPr marL="63500" indent="0" eaLnBrk="1" hangingPunct="1">
              <a:buFont typeface="Wingdings 2" pitchFamily="18" charset="2"/>
              <a:buNone/>
            </a:pPr>
            <a:r>
              <a:rPr lang="uk-UA" sz="1600" smtClean="0"/>
              <a:t> На сьогодні в ЛОДА навчаються 1</a:t>
            </a:r>
            <a:r>
              <a:rPr lang="en-US" sz="1600" smtClean="0"/>
              <a:t>1</a:t>
            </a:r>
            <a:r>
              <a:rPr lang="uk-UA" sz="1600" smtClean="0"/>
              <a:t>0 осіб</a:t>
            </a:r>
          </a:p>
          <a:p>
            <a:pPr marL="63500" indent="0" eaLnBrk="1" hangingPunct="1">
              <a:buFont typeface="Wingdings 2" pitchFamily="18" charset="2"/>
              <a:buNone/>
            </a:pPr>
            <a:endParaRPr lang="uk-UA" sz="1600" smtClean="0"/>
          </a:p>
          <a:p>
            <a:pPr marL="63500" indent="0" eaLnBrk="1" hangingPunct="1">
              <a:buFont typeface="Wingdings 2" pitchFamily="18" charset="2"/>
              <a:buNone/>
            </a:pPr>
            <a:r>
              <a:rPr lang="uk-UA" sz="1600" smtClean="0"/>
              <a:t>Залишили навчання</a:t>
            </a:r>
            <a:r>
              <a:rPr lang="en-US" sz="1600" smtClean="0"/>
              <a:t> 9 </a:t>
            </a:r>
            <a:r>
              <a:rPr lang="uk-UA" sz="1600" smtClean="0"/>
              <a:t>осіб</a:t>
            </a:r>
          </a:p>
          <a:p>
            <a:pPr marL="63500" indent="0" eaLnBrk="1" hangingPunct="1">
              <a:buFont typeface="Wingdings 2" pitchFamily="18" charset="2"/>
              <a:buNone/>
            </a:pPr>
            <a:r>
              <a:rPr lang="uk-UA" sz="1600" smtClean="0"/>
              <a:t>	</a:t>
            </a:r>
            <a:endParaRPr lang="en-US" sz="1600" smtClean="0"/>
          </a:p>
          <a:p>
            <a:pPr marL="63500" indent="0" eaLnBrk="1" hangingPunct="1">
              <a:buFont typeface="Wingdings 2" pitchFamily="18" charset="2"/>
              <a:buNone/>
            </a:pPr>
            <a:r>
              <a:rPr lang="uk-UA" sz="1600" smtClean="0"/>
              <a:t>На мотиваційну зустріч з Головою ЛОДА за підсумками навчання та перших спільних зустрічей рекомендовано	 </a:t>
            </a:r>
            <a:r>
              <a:rPr lang="en-US" sz="1600" smtClean="0"/>
              <a:t>18 </a:t>
            </a:r>
            <a:r>
              <a:rPr lang="uk-UA" sz="1600" smtClean="0"/>
              <a:t>осіб </a:t>
            </a:r>
          </a:p>
          <a:p>
            <a:pPr marL="63500" indent="0" eaLnBrk="1" hangingPunct="1">
              <a:buFont typeface="Wingdings 2" pitchFamily="18" charset="2"/>
              <a:buNone/>
            </a:pPr>
            <a:endParaRPr lang="uk-UA" sz="1600" smtClean="0"/>
          </a:p>
          <a:p>
            <a:pPr marL="63500" indent="0" eaLnBrk="1" hangingPunct="1">
              <a:buFont typeface="Wingdings 2" pitchFamily="18" charset="2"/>
              <a:buNone/>
            </a:pPr>
            <a:r>
              <a:rPr lang="uk-UA" sz="1600" smtClean="0"/>
              <a:t>У процесі впровадження даного проекту відділ кадрової роботи та нагород приводить у відповідність процеси, процедури та документи, які регламентують процес навчання</a:t>
            </a:r>
          </a:p>
          <a:p>
            <a:pPr marL="63500" indent="0" eaLnBrk="1" hangingPunct="1">
              <a:buFont typeface="Wingdings 2" pitchFamily="18" charset="2"/>
              <a:buNone/>
            </a:pPr>
            <a:endParaRPr lang="uk-UA" sz="1600" smtClean="0"/>
          </a:p>
          <a:p>
            <a:pPr marL="63500" indent="0" eaLnBrk="1" hangingPunct="1">
              <a:buFont typeface="Wingdings 2" pitchFamily="18" charset="2"/>
              <a:buNone/>
            </a:pPr>
            <a:r>
              <a:rPr lang="uk-UA" sz="1600" smtClean="0"/>
              <a:t>Дякуємо керівникам департаментів та відділів за співпрацю у даному проекті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uk-UA" dirty="0" smtClean="0"/>
              <a:t>Підсумки</a:t>
            </a:r>
            <a:br>
              <a:rPr lang="uk-UA" dirty="0" smtClean="0"/>
            </a:br>
            <a:r>
              <a:rPr lang="uk-UA" dirty="0" smtClean="0"/>
              <a:t>Запитання й відповіді</a:t>
            </a:r>
            <a:endParaRPr lang="uk-UA" dirty="0"/>
          </a:p>
        </p:txBody>
      </p:sp>
      <p:pic>
        <p:nvPicPr>
          <p:cNvPr id="31747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661025"/>
            <a:ext cx="8223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62513" y="6342063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ЛОДА</a:t>
            </a:r>
            <a:endParaRPr lang="uk-UA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Про проект</a:t>
            </a:r>
          </a:p>
          <a:p>
            <a:pPr eaLnBrk="1" hangingPunct="1"/>
            <a:r>
              <a:rPr lang="uk-UA" smtClean="0"/>
              <a:t>Методика проведення навчання</a:t>
            </a:r>
          </a:p>
          <a:p>
            <a:pPr eaLnBrk="1" hangingPunct="1"/>
            <a:r>
              <a:rPr lang="uk-UA" smtClean="0"/>
              <a:t>Запитання і відповіді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uk-UA" smtClean="0">
                <a:ln>
                  <a:noFill/>
                </a:ln>
              </a:rPr>
              <a:t>Сьогодні ми розглянемо</a:t>
            </a:r>
          </a:p>
        </p:txBody>
      </p:sp>
      <p:pic>
        <p:nvPicPr>
          <p:cNvPr id="16387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661025"/>
            <a:ext cx="8223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62513" y="6342063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ЛОДА</a:t>
            </a:r>
            <a:endParaRPr lang="uk-UA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1268760"/>
          <a:ext cx="770485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uk-UA" smtClean="0">
                <a:ln>
                  <a:noFill/>
                </a:ln>
              </a:rPr>
              <a:t>Про проект </a:t>
            </a:r>
          </a:p>
        </p:txBody>
      </p:sp>
      <p:pic>
        <p:nvPicPr>
          <p:cNvPr id="18435" name="Рисунок 6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40425" y="5661025"/>
            <a:ext cx="8223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862513" y="6342063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ЛОДА</a:t>
            </a:r>
            <a:endParaRPr lang="uk-UA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1A5EDF-FFAF-478E-8D2B-3BDB8DE16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B1A5EDF-FFAF-478E-8D2B-3BDB8DE16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5390E4-7E30-41F7-AE5D-0D9C675AD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C5390E4-7E30-41F7-AE5D-0D9C675AD3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094EA0-48DE-43E5-BA77-7D48D96C2C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2094EA0-48DE-43E5-BA77-7D48D96C2C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CB2DD5-708D-4AE3-A0E7-B960FB872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4CB2DD5-708D-4AE3-A0E7-B960FB872D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481263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3200" dirty="0" smtClean="0"/>
              <a:t>Проведення ознайомчої співбесіди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uk-UA" sz="3000" dirty="0" smtClean="0"/>
              <a:t>Особисте знайомство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uk-UA" sz="3000" dirty="0" smtClean="0"/>
              <a:t>Первинна оцінка потенціалу особи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uk-UA" sz="3000" dirty="0" smtClean="0"/>
              <a:t>Розподіл за напрямками роботи та закріплення відповідальної особи</a:t>
            </a:r>
            <a:endParaRPr lang="uk-UA" sz="1500" dirty="0" smtClean="0"/>
          </a:p>
          <a:p>
            <a:pPr marL="6400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uk-UA" sz="4900" dirty="0" smtClean="0"/>
              <a:t>Методика </a:t>
            </a:r>
            <a:br>
              <a:rPr lang="uk-UA" sz="4900" dirty="0" smtClean="0"/>
            </a:br>
            <a:r>
              <a:rPr lang="uk-UA" sz="3600" dirty="0" smtClean="0"/>
              <a:t>Крок 1</a:t>
            </a:r>
            <a:endParaRPr lang="uk-UA" sz="3100" dirty="0"/>
          </a:p>
        </p:txBody>
      </p:sp>
      <p:pic>
        <p:nvPicPr>
          <p:cNvPr id="20483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661025"/>
            <a:ext cx="8223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62513" y="6342063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ЛОДА</a:t>
            </a:r>
            <a:endParaRPr lang="uk-UA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71775" y="4533900"/>
            <a:ext cx="59769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400" i="1">
                <a:latin typeface="Century Gothic" pitchFamily="34" charset="0"/>
              </a:rPr>
              <a:t>Можлива зміна структурного</a:t>
            </a:r>
          </a:p>
          <a:p>
            <a:pPr algn="just"/>
            <a:r>
              <a:rPr lang="uk-UA" sz="2400" i="1">
                <a:latin typeface="Century Gothic" pitchFamily="34" charset="0"/>
              </a:rPr>
              <a:t>підрозділу для проходження навчання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33550"/>
            <a:ext cx="8569325" cy="1109663"/>
          </a:xfrm>
        </p:spPr>
        <p:txBody>
          <a:bodyPr>
            <a:normAutofit fontScale="250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2000" spc="-70" dirty="0" smtClean="0"/>
              <a:t>Складання індивідуального плану навчання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2000" dirty="0" smtClean="0"/>
              <a:t>Погоджуємо індивідуальний план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  <a:p>
            <a:pPr marL="537210" lvl="1" indent="0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uk-UA" dirty="0"/>
          </a:p>
          <a:p>
            <a:pPr marL="537210" lvl="1" indent="0" eaLnBrk="1" fontAlgn="auto" hangingPunct="1">
              <a:spcAft>
                <a:spcPts val="0"/>
              </a:spcAft>
              <a:buFont typeface="Verdana"/>
              <a:buNone/>
              <a:defRPr/>
            </a:pPr>
            <a:r>
              <a:rPr lang="uk-UA" dirty="0" smtClean="0"/>
              <a:t>				</a:t>
            </a:r>
            <a:endParaRPr lang="uk-UA" dirty="0"/>
          </a:p>
          <a:p>
            <a:pPr marL="537210" lvl="1" indent="0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uk-UA" dirty="0" smtClean="0"/>
          </a:p>
          <a:p>
            <a:pPr marL="6400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216025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uk-UA" sz="4900" dirty="0" smtClean="0"/>
              <a:t>Методика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3600" dirty="0" smtClean="0"/>
              <a:t>Крок 2</a:t>
            </a:r>
            <a:endParaRPr lang="uk-UA" sz="3100" dirty="0"/>
          </a:p>
        </p:txBody>
      </p:sp>
      <p:pic>
        <p:nvPicPr>
          <p:cNvPr id="22531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661025"/>
            <a:ext cx="8223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62513" y="6342063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ЛОДА</a:t>
            </a:r>
            <a:endParaRPr lang="uk-UA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1419225" y="26146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2550" y="2847975"/>
            <a:ext cx="64389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Місце для вмісту 8"/>
          <p:cNvSpPr>
            <a:spLocks noGrp="1"/>
          </p:cNvSpPr>
          <p:nvPr>
            <p:ph idx="1"/>
          </p:nvPr>
        </p:nvSpPr>
        <p:spPr>
          <a:xfrm>
            <a:off x="323850" y="1412875"/>
            <a:ext cx="8229600" cy="1152525"/>
          </a:xfrm>
        </p:spPr>
        <p:txBody>
          <a:bodyPr/>
          <a:lstStyle/>
          <a:p>
            <a:pPr eaLnBrk="1" hangingPunct="1"/>
            <a:r>
              <a:rPr lang="uk-UA" smtClean="0"/>
              <a:t>Формуємо та затверджуємо графік спільних зустрічей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uk-UA" sz="4900" dirty="0" smtClean="0"/>
              <a:t>Методика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3600" dirty="0" smtClean="0"/>
              <a:t>Крок 3</a:t>
            </a:r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2420938"/>
            <a:ext cx="63373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661025"/>
            <a:ext cx="8223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62513" y="6342063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ЛОДА</a:t>
            </a:r>
            <a:endParaRPr lang="uk-UA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03575" y="4762500"/>
            <a:ext cx="47371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i="1">
                <a:latin typeface="Century Gothic" pitchFamily="34" charset="0"/>
              </a:rPr>
              <a:t>Графік затверджує голова облдержадміністрації</a:t>
            </a:r>
          </a:p>
          <a:p>
            <a:endParaRPr lang="uk-UA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uk-UA" sz="4900" dirty="0"/>
              <a:t>Методика</a:t>
            </a:r>
            <a:r>
              <a:rPr lang="uk-UA" sz="4400" dirty="0"/>
              <a:t/>
            </a:r>
            <a:br>
              <a:rPr lang="uk-UA" sz="4400" dirty="0"/>
            </a:br>
            <a:r>
              <a:rPr lang="uk-UA" sz="3600" dirty="0"/>
              <a:t>Крок</a:t>
            </a:r>
            <a:r>
              <a:rPr lang="uk-UA" sz="4800" dirty="0"/>
              <a:t> 4</a:t>
            </a:r>
            <a:endParaRPr lang="uk-UA" dirty="0"/>
          </a:p>
        </p:txBody>
      </p:sp>
      <p:pic>
        <p:nvPicPr>
          <p:cNvPr id="26626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661025"/>
            <a:ext cx="8223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862513" y="6342063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ЛОДА</a:t>
            </a:r>
            <a:endParaRPr lang="uk-UA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3240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smtClean="0">
                <a:ea typeface="Calibri" pitchFamily="34" charset="0"/>
                <a:cs typeface="Times New Roman" pitchFamily="18" charset="0"/>
              </a:rPr>
              <a:t>Контроль процесу навчання:</a:t>
            </a:r>
            <a:endParaRPr lang="uk-UA" smtClean="0">
              <a:ea typeface="Calibri" pitchFamily="34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uk-UA" sz="2400" smtClean="0">
                <a:ea typeface="Calibri" pitchFamily="34" charset="0"/>
                <a:cs typeface="Arial" charset="0"/>
              </a:rPr>
              <a:t>Оцінка та, за необхідності, відповідне корегування роботи відповідальної особи</a:t>
            </a:r>
          </a:p>
          <a:p>
            <a:pPr lvl="1" eaLnBrk="1" hangingPunct="1">
              <a:lnSpc>
                <a:spcPct val="90000"/>
              </a:lnSpc>
            </a:pPr>
            <a:r>
              <a:rPr lang="uk-UA" sz="2400" smtClean="0">
                <a:ea typeface="Calibri" pitchFamily="34" charset="0"/>
                <a:cs typeface="Arial" charset="0"/>
              </a:rPr>
              <a:t>Оцінка проходження особою навчання та виконання, визначених індивідуальним планом завдань</a:t>
            </a:r>
          </a:p>
          <a:p>
            <a:pPr lvl="1" eaLnBrk="1" hangingPunct="1">
              <a:lnSpc>
                <a:spcPct val="90000"/>
              </a:lnSpc>
            </a:pPr>
            <a:r>
              <a:rPr lang="uk-UA" sz="2400" smtClean="0">
                <a:ea typeface="Calibri" pitchFamily="34" charset="0"/>
                <a:cs typeface="Arial" charset="0"/>
              </a:rPr>
              <a:t>Корегування навчальної програми</a:t>
            </a:r>
          </a:p>
          <a:p>
            <a:pPr lvl="1" eaLnBrk="1" hangingPunct="1">
              <a:lnSpc>
                <a:spcPct val="90000"/>
              </a:lnSpc>
            </a:pPr>
            <a:r>
              <a:rPr lang="uk-UA" sz="2400" smtClean="0">
                <a:ea typeface="Calibri" pitchFamily="34" charset="0"/>
                <a:cs typeface="Arial" charset="0"/>
              </a:rPr>
              <a:t>Пропозиції про відрахування з навчання</a:t>
            </a:r>
            <a:endParaRPr lang="uk-UA" smtClean="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565150" y="2373313"/>
            <a:ext cx="8229600" cy="3313112"/>
          </a:xfrm>
        </p:spPr>
        <p:txBody>
          <a:bodyPr/>
          <a:lstStyle/>
          <a:p>
            <a:pPr eaLnBrk="1" hangingPunct="1"/>
            <a:r>
              <a:rPr lang="uk-UA" sz="3200" smtClean="0"/>
              <a:t>Що важливо зазначити в характеристиці?</a:t>
            </a:r>
          </a:p>
          <a:p>
            <a:pPr lvl="1" eaLnBrk="1" hangingPunct="1"/>
            <a:r>
              <a:rPr lang="uk-UA" sz="2000" smtClean="0"/>
              <a:t>Виконання навчального плану, якість виконання завдань</a:t>
            </a:r>
          </a:p>
          <a:p>
            <a:pPr lvl="1" eaLnBrk="1" hangingPunct="1"/>
            <a:r>
              <a:rPr lang="uk-UA" sz="2000" smtClean="0"/>
              <a:t>Оцінка співпраці з відповідальною особою та колективом</a:t>
            </a:r>
          </a:p>
          <a:p>
            <a:pPr lvl="1" eaLnBrk="1" hangingPunct="1"/>
            <a:r>
              <a:rPr lang="uk-UA" sz="2000" smtClean="0"/>
              <a:t>Долученість до процесу роботи підрозділу</a:t>
            </a:r>
          </a:p>
          <a:p>
            <a:pPr lvl="1" eaLnBrk="1" hangingPunct="1"/>
            <a:r>
              <a:rPr lang="uk-UA" sz="2000" smtClean="0"/>
              <a:t>Досягнення за період навчання</a:t>
            </a:r>
          </a:p>
          <a:p>
            <a:pPr lvl="1" eaLnBrk="1" hangingPunct="1"/>
            <a:r>
              <a:rPr lang="uk-UA" sz="2000" smtClean="0"/>
              <a:t>Висновок щодо інновацій та проектів, запропонованих особою</a:t>
            </a:r>
          </a:p>
        </p:txBody>
      </p:sp>
      <p:sp>
        <p:nvSpPr>
          <p:cNvPr id="8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uk-UA" sz="4900" dirty="0"/>
              <a:t>Методика</a:t>
            </a:r>
            <a:r>
              <a:rPr lang="uk-UA" sz="4400" dirty="0"/>
              <a:t/>
            </a:r>
            <a:br>
              <a:rPr lang="uk-UA" sz="4400" dirty="0"/>
            </a:br>
            <a:r>
              <a:rPr lang="uk-UA" sz="3600" dirty="0"/>
              <a:t>Крок</a:t>
            </a:r>
            <a:r>
              <a:rPr lang="uk-UA" sz="4800" dirty="0"/>
              <a:t> </a:t>
            </a:r>
            <a:r>
              <a:rPr lang="uk-UA" sz="4800" dirty="0" smtClean="0"/>
              <a:t>5</a:t>
            </a:r>
            <a:endParaRPr lang="uk-UA" dirty="0"/>
          </a:p>
        </p:txBody>
      </p:sp>
      <p:pic>
        <p:nvPicPr>
          <p:cNvPr id="28675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661025"/>
            <a:ext cx="8223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862513" y="6342063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ЛОДА</a:t>
            </a:r>
            <a:endParaRPr lang="uk-UA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677" name="TextBox 10"/>
          <p:cNvSpPr txBox="1">
            <a:spLocks noChangeArrowheads="1"/>
          </p:cNvSpPr>
          <p:nvPr/>
        </p:nvSpPr>
        <p:spPr bwMode="auto">
          <a:xfrm>
            <a:off x="684213" y="1628775"/>
            <a:ext cx="79914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2400" b="1">
                <a:latin typeface="Century Gothic" pitchFamily="34" charset="0"/>
                <a:cs typeface="Times New Roman" pitchFamily="18" charset="0"/>
              </a:rPr>
              <a:t>Розгляд звіту, написання характеристики</a:t>
            </a:r>
          </a:p>
          <a:p>
            <a:endParaRPr lang="uk-UA" sz="2800" b="1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івнобедрений трикутник 12"/>
          <p:cNvSpPr/>
          <p:nvPr/>
        </p:nvSpPr>
        <p:spPr>
          <a:xfrm>
            <a:off x="890880" y="1628800"/>
            <a:ext cx="4320480" cy="4320480"/>
          </a:xfrm>
          <a:prstGeom prst="triangl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Полілінія 13"/>
          <p:cNvSpPr/>
          <p:nvPr/>
        </p:nvSpPr>
        <p:spPr>
          <a:xfrm>
            <a:off x="3444875" y="1773238"/>
            <a:ext cx="4991100" cy="1423987"/>
          </a:xfrm>
          <a:custGeom>
            <a:avLst/>
            <a:gdLst>
              <a:gd name="connsiteX0" fmla="*/ 0 w 4990791"/>
              <a:gd name="connsiteY0" fmla="*/ 237412 h 1424441"/>
              <a:gd name="connsiteX1" fmla="*/ 237412 w 4990791"/>
              <a:gd name="connsiteY1" fmla="*/ 0 h 1424441"/>
              <a:gd name="connsiteX2" fmla="*/ 4753379 w 4990791"/>
              <a:gd name="connsiteY2" fmla="*/ 0 h 1424441"/>
              <a:gd name="connsiteX3" fmla="*/ 4990791 w 4990791"/>
              <a:gd name="connsiteY3" fmla="*/ 237412 h 1424441"/>
              <a:gd name="connsiteX4" fmla="*/ 4990791 w 4990791"/>
              <a:gd name="connsiteY4" fmla="*/ 1187029 h 1424441"/>
              <a:gd name="connsiteX5" fmla="*/ 4753379 w 4990791"/>
              <a:gd name="connsiteY5" fmla="*/ 1424441 h 1424441"/>
              <a:gd name="connsiteX6" fmla="*/ 237412 w 4990791"/>
              <a:gd name="connsiteY6" fmla="*/ 1424441 h 1424441"/>
              <a:gd name="connsiteX7" fmla="*/ 0 w 4990791"/>
              <a:gd name="connsiteY7" fmla="*/ 1187029 h 1424441"/>
              <a:gd name="connsiteX8" fmla="*/ 0 w 4990791"/>
              <a:gd name="connsiteY8" fmla="*/ 237412 h 142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90791" h="1424441">
                <a:moveTo>
                  <a:pt x="0" y="237412"/>
                </a:moveTo>
                <a:cubicBezTo>
                  <a:pt x="0" y="106293"/>
                  <a:pt x="106293" y="0"/>
                  <a:pt x="237412" y="0"/>
                </a:cubicBezTo>
                <a:lnTo>
                  <a:pt x="4753379" y="0"/>
                </a:lnTo>
                <a:cubicBezTo>
                  <a:pt x="4884498" y="0"/>
                  <a:pt x="4990791" y="106293"/>
                  <a:pt x="4990791" y="237412"/>
                </a:cubicBezTo>
                <a:lnTo>
                  <a:pt x="4990791" y="1187029"/>
                </a:lnTo>
                <a:cubicBezTo>
                  <a:pt x="4990791" y="1318148"/>
                  <a:pt x="4884498" y="1424441"/>
                  <a:pt x="4753379" y="1424441"/>
                </a:cubicBezTo>
                <a:lnTo>
                  <a:pt x="237412" y="1424441"/>
                </a:lnTo>
                <a:cubicBezTo>
                  <a:pt x="106293" y="1424441"/>
                  <a:pt x="0" y="1318148"/>
                  <a:pt x="0" y="1187029"/>
                </a:cubicBezTo>
                <a:lnTo>
                  <a:pt x="0" y="2374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2875" tIns="122875" rIns="122875" bIns="122875" spcCol="1270"/>
          <a:lstStyle/>
          <a:p>
            <a:pPr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400" b="1" u="sng" dirty="0"/>
              <a:t>Особи, які будуть рекомендовані для участі у конкурсі на заміщення вакантних посад:</a:t>
            </a:r>
          </a:p>
          <a:p>
            <a:pPr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200" i="1" dirty="0"/>
              <a:t>Характеристика </a:t>
            </a:r>
          </a:p>
          <a:p>
            <a:pPr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200" i="1" dirty="0"/>
              <a:t>Пам'ятний диплом про проходження навчання</a:t>
            </a:r>
          </a:p>
          <a:p>
            <a:pPr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200" i="1" dirty="0"/>
              <a:t>Рекомендація для участі у конкурсі  на заміщення вакантних посад</a:t>
            </a:r>
          </a:p>
        </p:txBody>
      </p:sp>
      <p:sp>
        <p:nvSpPr>
          <p:cNvPr id="15" name="Полілінія 14"/>
          <p:cNvSpPr/>
          <p:nvPr/>
        </p:nvSpPr>
        <p:spPr>
          <a:xfrm>
            <a:off x="3421063" y="3394075"/>
            <a:ext cx="5037137" cy="1120775"/>
          </a:xfrm>
          <a:custGeom>
            <a:avLst/>
            <a:gdLst>
              <a:gd name="connsiteX0" fmla="*/ 0 w 5037802"/>
              <a:gd name="connsiteY0" fmla="*/ 186725 h 1120325"/>
              <a:gd name="connsiteX1" fmla="*/ 186725 w 5037802"/>
              <a:gd name="connsiteY1" fmla="*/ 0 h 1120325"/>
              <a:gd name="connsiteX2" fmla="*/ 4851077 w 5037802"/>
              <a:gd name="connsiteY2" fmla="*/ 0 h 1120325"/>
              <a:gd name="connsiteX3" fmla="*/ 5037802 w 5037802"/>
              <a:gd name="connsiteY3" fmla="*/ 186725 h 1120325"/>
              <a:gd name="connsiteX4" fmla="*/ 5037802 w 5037802"/>
              <a:gd name="connsiteY4" fmla="*/ 933600 h 1120325"/>
              <a:gd name="connsiteX5" fmla="*/ 4851077 w 5037802"/>
              <a:gd name="connsiteY5" fmla="*/ 1120325 h 1120325"/>
              <a:gd name="connsiteX6" fmla="*/ 186725 w 5037802"/>
              <a:gd name="connsiteY6" fmla="*/ 1120325 h 1120325"/>
              <a:gd name="connsiteX7" fmla="*/ 0 w 5037802"/>
              <a:gd name="connsiteY7" fmla="*/ 933600 h 1120325"/>
              <a:gd name="connsiteX8" fmla="*/ 0 w 5037802"/>
              <a:gd name="connsiteY8" fmla="*/ 186725 h 112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7802" h="1120325">
                <a:moveTo>
                  <a:pt x="0" y="186725"/>
                </a:moveTo>
                <a:cubicBezTo>
                  <a:pt x="0" y="83600"/>
                  <a:pt x="83600" y="0"/>
                  <a:pt x="186725" y="0"/>
                </a:cubicBezTo>
                <a:lnTo>
                  <a:pt x="4851077" y="0"/>
                </a:lnTo>
                <a:cubicBezTo>
                  <a:pt x="4954202" y="0"/>
                  <a:pt x="5037802" y="83600"/>
                  <a:pt x="5037802" y="186725"/>
                </a:cubicBezTo>
                <a:lnTo>
                  <a:pt x="5037802" y="933600"/>
                </a:lnTo>
                <a:cubicBezTo>
                  <a:pt x="5037802" y="1036725"/>
                  <a:pt x="4954202" y="1120325"/>
                  <a:pt x="4851077" y="1120325"/>
                </a:cubicBezTo>
                <a:lnTo>
                  <a:pt x="186725" y="1120325"/>
                </a:lnTo>
                <a:cubicBezTo>
                  <a:pt x="83600" y="1120325"/>
                  <a:pt x="0" y="1036725"/>
                  <a:pt x="0" y="933600"/>
                </a:cubicBezTo>
                <a:lnTo>
                  <a:pt x="0" y="186725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8030" tIns="108030" rIns="108030" bIns="108030" spcCol="1270"/>
          <a:lstStyle/>
          <a:p>
            <a:pPr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400" b="1" u="sng" dirty="0"/>
              <a:t>Особи, які будуть зараховані до кадрового резерву:</a:t>
            </a:r>
          </a:p>
          <a:p>
            <a:pPr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200" i="1" dirty="0"/>
              <a:t>Характеристика</a:t>
            </a:r>
          </a:p>
          <a:p>
            <a:pPr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200" i="1" dirty="0"/>
              <a:t>Пам'ятний диплом про проходження навчання</a:t>
            </a:r>
          </a:p>
          <a:p>
            <a:pPr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200" i="1" dirty="0"/>
              <a:t>Зараховуються до кадрового резерву </a:t>
            </a:r>
            <a:endParaRPr lang="uk-UA" sz="900" i="1" dirty="0"/>
          </a:p>
        </p:txBody>
      </p:sp>
      <p:sp>
        <p:nvSpPr>
          <p:cNvPr id="16" name="Полілінія 15"/>
          <p:cNvSpPr/>
          <p:nvPr/>
        </p:nvSpPr>
        <p:spPr>
          <a:xfrm>
            <a:off x="3419475" y="4654550"/>
            <a:ext cx="5040313" cy="793750"/>
          </a:xfrm>
          <a:custGeom>
            <a:avLst/>
            <a:gdLst>
              <a:gd name="connsiteX0" fmla="*/ 0 w 5040554"/>
              <a:gd name="connsiteY0" fmla="*/ 132202 h 793199"/>
              <a:gd name="connsiteX1" fmla="*/ 132202 w 5040554"/>
              <a:gd name="connsiteY1" fmla="*/ 0 h 793199"/>
              <a:gd name="connsiteX2" fmla="*/ 4908352 w 5040554"/>
              <a:gd name="connsiteY2" fmla="*/ 0 h 793199"/>
              <a:gd name="connsiteX3" fmla="*/ 5040554 w 5040554"/>
              <a:gd name="connsiteY3" fmla="*/ 132202 h 793199"/>
              <a:gd name="connsiteX4" fmla="*/ 5040554 w 5040554"/>
              <a:gd name="connsiteY4" fmla="*/ 660997 h 793199"/>
              <a:gd name="connsiteX5" fmla="*/ 4908352 w 5040554"/>
              <a:gd name="connsiteY5" fmla="*/ 793199 h 793199"/>
              <a:gd name="connsiteX6" fmla="*/ 132202 w 5040554"/>
              <a:gd name="connsiteY6" fmla="*/ 793199 h 793199"/>
              <a:gd name="connsiteX7" fmla="*/ 0 w 5040554"/>
              <a:gd name="connsiteY7" fmla="*/ 660997 h 793199"/>
              <a:gd name="connsiteX8" fmla="*/ 0 w 5040554"/>
              <a:gd name="connsiteY8" fmla="*/ 132202 h 79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0554" h="793199">
                <a:moveTo>
                  <a:pt x="0" y="132202"/>
                </a:moveTo>
                <a:cubicBezTo>
                  <a:pt x="0" y="59189"/>
                  <a:pt x="59189" y="0"/>
                  <a:pt x="132202" y="0"/>
                </a:cubicBezTo>
                <a:lnTo>
                  <a:pt x="4908352" y="0"/>
                </a:lnTo>
                <a:cubicBezTo>
                  <a:pt x="4981365" y="0"/>
                  <a:pt x="5040554" y="59189"/>
                  <a:pt x="5040554" y="132202"/>
                </a:cubicBezTo>
                <a:lnTo>
                  <a:pt x="5040554" y="660997"/>
                </a:lnTo>
                <a:cubicBezTo>
                  <a:pt x="5040554" y="734010"/>
                  <a:pt x="4981365" y="793199"/>
                  <a:pt x="4908352" y="793199"/>
                </a:cubicBezTo>
                <a:lnTo>
                  <a:pt x="132202" y="793199"/>
                </a:lnTo>
                <a:cubicBezTo>
                  <a:pt x="59189" y="793199"/>
                  <a:pt x="0" y="734010"/>
                  <a:pt x="0" y="660997"/>
                </a:cubicBezTo>
                <a:lnTo>
                  <a:pt x="0" y="13220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2061" tIns="92061" rIns="92061" bIns="92061" spcCol="1270"/>
          <a:lstStyle/>
          <a:p>
            <a:pPr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400" b="1" u="sng" dirty="0"/>
              <a:t>Особи, які пройшли навчання:</a:t>
            </a:r>
          </a:p>
          <a:p>
            <a:pPr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200" i="1" dirty="0"/>
              <a:t>Характеристика</a:t>
            </a:r>
          </a:p>
          <a:p>
            <a:pPr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200" i="1" dirty="0"/>
              <a:t>Пам'ятний диплом про проходження навчання</a:t>
            </a:r>
          </a:p>
        </p:txBody>
      </p:sp>
      <p:pic>
        <p:nvPicPr>
          <p:cNvPr id="30727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5661025"/>
            <a:ext cx="8223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62513" y="6342063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3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ЛОДА</a:t>
            </a:r>
            <a:endParaRPr lang="uk-UA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uk-UA" sz="4900" dirty="0"/>
              <a:t>Методика</a:t>
            </a:r>
            <a:r>
              <a:rPr lang="uk-UA" sz="4400" dirty="0"/>
              <a:t/>
            </a:r>
            <a:br>
              <a:rPr lang="uk-UA" sz="4400" dirty="0"/>
            </a:br>
            <a:r>
              <a:rPr lang="uk-UA" sz="3600" dirty="0"/>
              <a:t>Крок</a:t>
            </a:r>
            <a:r>
              <a:rPr lang="uk-UA" sz="4800" dirty="0"/>
              <a:t> </a:t>
            </a:r>
            <a:r>
              <a:rPr lang="uk-UA" sz="4800" dirty="0" smtClean="0"/>
              <a:t>6</a:t>
            </a:r>
            <a:br>
              <a:rPr lang="uk-UA" sz="4800" dirty="0" smtClean="0"/>
            </a:br>
            <a:r>
              <a:rPr lang="uk-UA" sz="2700" dirty="0" smtClean="0">
                <a:solidFill>
                  <a:schemeClr val="tx1"/>
                </a:solidFill>
              </a:rPr>
              <a:t>Результати</a:t>
            </a:r>
            <a:r>
              <a:rPr lang="uk-UA" sz="4800" dirty="0" smtClean="0"/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PropPre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SalesPropPres</Template>
  <TotalTime>1</TotalTime>
  <Words>445</Words>
  <Application>Microsoft Office PowerPoint</Application>
  <PresentationFormat>Екран (4:3)</PresentationFormat>
  <Paragraphs>112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</vt:lpstr>
      <vt:lpstr>Century Gothic</vt:lpstr>
      <vt:lpstr>Wingdings 2</vt:lpstr>
      <vt:lpstr>Verdana</vt:lpstr>
      <vt:lpstr>Calibri</vt:lpstr>
      <vt:lpstr>Times New Roman</vt:lpstr>
      <vt:lpstr>SalesPropPres</vt:lpstr>
      <vt:lpstr>SalesPropPres</vt:lpstr>
      <vt:lpstr>SalesPropPres</vt:lpstr>
      <vt:lpstr>SalesPropPres</vt:lpstr>
      <vt:lpstr>SalesPropPres</vt:lpstr>
      <vt:lpstr>SalesPropPres</vt:lpstr>
      <vt:lpstr>«Реалізуй себе у владі» навчання талановитої молоді</vt:lpstr>
      <vt:lpstr>Сьогодні ми розглянемо</vt:lpstr>
      <vt:lpstr>Про проект </vt:lpstr>
      <vt:lpstr>Методика  Крок 1</vt:lpstr>
      <vt:lpstr>Методика Крок 2</vt:lpstr>
      <vt:lpstr>Методика Крок 3</vt:lpstr>
      <vt:lpstr>Методика Крок 4</vt:lpstr>
      <vt:lpstr>Методика Крок 5</vt:lpstr>
      <vt:lpstr>Методика Крок 6 Результати </vt:lpstr>
      <vt:lpstr>Підсумки Запитання й відповіді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«Реалізуй себе у владі» навчання талановитої молоді</dc:title>
  <dc:creator/>
  <cp:lastModifiedBy/>
  <cp:revision>1</cp:revision>
  <dcterms:created xsi:type="dcterms:W3CDTF">2015-03-15T13:37:56Z</dcterms:created>
  <dcterms:modified xsi:type="dcterms:W3CDTF">2015-04-24T09:20:29Z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